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71" r:id="rId7"/>
    <p:sldId id="268" r:id="rId8"/>
    <p:sldId id="272" r:id="rId9"/>
    <p:sldId id="260" r:id="rId10"/>
    <p:sldId id="273" r:id="rId11"/>
    <p:sldId id="262" r:id="rId12"/>
    <p:sldId id="263" r:id="rId13"/>
    <p:sldId id="269" r:id="rId14"/>
    <p:sldId id="270" r:id="rId15"/>
    <p:sldId id="274" r:id="rId16"/>
    <p:sldId id="26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31A2E-B4FD-9073-DDC9-7B06274774F6}" v="45" dt="2020-03-27T09:02:26.266"/>
    <p1510:client id="{1460D706-201B-37B9-FF3E-DEA4303E80A7}" v="149" dt="2020-03-27T09:10:46.124"/>
    <p1510:client id="{17809C5C-BE8C-6535-4321-514A9312D074}" v="180" dt="2020-03-27T09:04:13.932"/>
    <p1510:client id="{2ADA935D-69EE-4D4A-952F-65FB41047FE1}" v="13" dt="2020-03-27T09:50:59.224"/>
    <p1510:client id="{3D258A83-F3EC-E4CA-76DB-2156A1E58FB9}" v="9" dt="2020-03-27T12:58:20.137"/>
    <p1510:client id="{4E24C93A-4013-5B82-BA17-5C242EF3D962}" v="62" dt="2020-03-27T09:32:11.054"/>
    <p1510:client id="{CB6E3AE1-2662-4B2E-3F62-5ED85711AFFC}" v="486" dt="2020-03-27T11:47:02.573"/>
    <p1510:client id="{DA348411-FF0E-9FB5-7505-5027C768AD2A}" v="9" dt="2020-03-27T12:34:51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pos="597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3/27/2020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11" Type="http://schemas.openxmlformats.org/officeDocument/2006/relationships/image" Target="../media/image1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efficienttechnology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2916436" y="3863675"/>
            <a:ext cx="194405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alibri Light"/>
                <a:cs typeface="Calibri Light"/>
              </a:rPr>
              <a:t>EFFICIENT TECHNOLOGY</a:t>
            </a:r>
            <a:endParaRPr lang="en-US" sz="14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080" y="2006084"/>
            <a:ext cx="6560263" cy="1643766"/>
          </a:xfrm>
        </p:spPr>
        <p:txBody>
          <a:bodyPr/>
          <a:lstStyle/>
          <a:p>
            <a:r>
              <a:rPr lang="en-US">
                <a:cs typeface="Calibri"/>
              </a:rPr>
              <a:t>PRODUCT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6378" y="3652721"/>
            <a:ext cx="4648190" cy="366178"/>
          </a:xfrm>
        </p:spPr>
        <p:txBody>
          <a:bodyPr anchor="t"/>
          <a:lstStyle/>
          <a:p>
            <a:r>
              <a:rPr lang="en-US" b="1">
                <a:cs typeface="Calibri"/>
              </a:rPr>
              <a:t>THE THEOS LAPTOP TABLE </a:t>
            </a:r>
            <a:endParaRPr lang="en-US" b="1"/>
          </a:p>
        </p:txBody>
      </p:sp>
      <p:pic>
        <p:nvPicPr>
          <p:cNvPr id="4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73B3E7E4-C17A-4B46-A835-4A660B4D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90" y="2582231"/>
            <a:ext cx="1061419" cy="127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 b="0"/>
              <a:t>Promise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t"/>
          <a:lstStyle/>
          <a:p>
            <a:r>
              <a:rPr lang="en-US" sz="1800">
                <a:cs typeface="Calibri"/>
              </a:rPr>
              <a:t>EXCELLENCE IN CUSTOMER SERVICE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185" y="2636851"/>
            <a:ext cx="5317450" cy="781188"/>
          </a:xfrm>
        </p:spPr>
        <p:txBody>
          <a:bodyPr/>
          <a:lstStyle/>
          <a:p>
            <a:r>
              <a:rPr lang="en-US">
                <a:cs typeface="Calibri"/>
              </a:rPr>
              <a:t>PRODUCT SUPPORT </a:t>
            </a: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2033" y="3504302"/>
            <a:ext cx="5475600" cy="2800829"/>
          </a:xfrm>
        </p:spPr>
        <p:txBody>
          <a:bodyPr anchor="t">
            <a:normAutofit/>
          </a:bodyPr>
          <a:lstStyle/>
          <a:p>
            <a:pPr>
              <a:buClr>
                <a:schemeClr val="accent2"/>
              </a:buClr>
            </a:pPr>
            <a:r>
              <a:rPr lang="en-US">
                <a:cs typeface="Calibri"/>
              </a:rPr>
              <a:t>2 Years of on-site product support which includes warranty will be provided.</a:t>
            </a:r>
          </a:p>
          <a:p>
            <a:pPr>
              <a:buClr>
                <a:schemeClr val="accent2"/>
              </a:buClr>
            </a:pPr>
            <a:r>
              <a:rPr lang="en-US">
                <a:cs typeface="Calibri"/>
              </a:rPr>
              <a:t>Free Postal Services for all warranty claims or walk into our authorized dealer for claims </a:t>
            </a:r>
          </a:p>
          <a:p>
            <a:pPr>
              <a:buClr>
                <a:schemeClr val="accent2"/>
              </a:buClr>
            </a:pPr>
            <a:r>
              <a:rPr lang="en-US">
                <a:cs typeface="Calibri"/>
              </a:rPr>
              <a:t>Sufficient supply of replacement parts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>
                <a:cs typeface="Calibri"/>
              </a:rPr>
              <a:t>   (for which applies)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E77652BC-7197-47F5-8A9A-20FB1382925A}"/>
              </a:ext>
            </a:extLst>
          </p:cNvPr>
          <p:cNvSpPr txBox="1">
            <a:spLocks/>
          </p:cNvSpPr>
          <p:nvPr/>
        </p:nvSpPr>
        <p:spPr>
          <a:xfrm>
            <a:off x="674433" y="1840346"/>
            <a:ext cx="4871751" cy="79556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Maintenance-free product</a:t>
            </a:r>
            <a:endParaRPr lang="en-US"/>
          </a:p>
        </p:txBody>
      </p:sp>
      <p:pic>
        <p:nvPicPr>
          <p:cNvPr id="4" name="Picture 4" descr="A picture containing ware, gear&#10;&#10;Description generated with very high confidence">
            <a:extLst>
              <a:ext uri="{FF2B5EF4-FFF2-40B4-BE49-F238E27FC236}">
                <a16:creationId xmlns:a16="http://schemas.microsoft.com/office/drawing/2014/main" id="{C6F46B50-4E58-4EEC-AC42-008891AA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1680464"/>
            <a:ext cx="4470400" cy="4297172"/>
          </a:xfrm>
          <a:prstGeom prst="rect">
            <a:avLst/>
          </a:prstGeom>
        </p:spPr>
      </p:pic>
      <p:pic>
        <p:nvPicPr>
          <p:cNvPr id="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804B5C2F-1681-47AD-BE58-2E147D75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37" y="3155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sitting, table, computer, keyboard&#10;&#10;Description generated with very high confidence">
            <a:extLst>
              <a:ext uri="{FF2B5EF4-FFF2-40B4-BE49-F238E27FC236}">
                <a16:creationId xmlns:a16="http://schemas.microsoft.com/office/drawing/2014/main" id="{17B6791D-4A9F-4D11-8E0D-82AC147C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6" r="-2" b="-2"/>
          <a:stretch/>
        </p:blipFill>
        <p:spPr>
          <a:xfrm>
            <a:off x="7661046" y="2793447"/>
            <a:ext cx="4530952" cy="4064553"/>
          </a:xfrm>
          <a:prstGeom prst="rect">
            <a:avLst/>
          </a:prstGeom>
          <a:noFill/>
        </p:spPr>
      </p:pic>
      <p:pic>
        <p:nvPicPr>
          <p:cNvPr id="7" name="Picture 7" descr="A picture containing computer, cellphone&#10;&#10;Description generated with very high confidence">
            <a:extLst>
              <a:ext uri="{FF2B5EF4-FFF2-40B4-BE49-F238E27FC236}">
                <a16:creationId xmlns:a16="http://schemas.microsoft.com/office/drawing/2014/main" id="{22AA0D83-B677-477D-BB2C-4775859E9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4435" y="423888"/>
            <a:ext cx="3944367" cy="2958275"/>
          </a:xfr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8E7E70F-4643-459F-84D7-96F234A4D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209" y="2438593"/>
            <a:ext cx="7342621" cy="608895"/>
          </a:xfrm>
        </p:spPr>
        <p:txBody>
          <a:bodyPr anchor="t"/>
          <a:lstStyle/>
          <a:p>
            <a:r>
              <a:rPr lang="en-US" sz="2400" b="1">
                <a:cs typeface="Calibri"/>
              </a:rPr>
              <a:t>The Wireless Charger</a:t>
            </a:r>
            <a:endParaRPr lang="en-US" sz="2400" b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B0AE0B-AC2B-4896-B7BD-0E9338E8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7" y="1270906"/>
            <a:ext cx="7342622" cy="1215566"/>
          </a:xfrm>
        </p:spPr>
        <p:txBody>
          <a:bodyPr anchor="b">
            <a:normAutofit/>
          </a:bodyPr>
          <a:lstStyle/>
          <a:p>
            <a:r>
              <a:rPr lang="en-MY"/>
              <a:t>Our Future Product 1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8DF1EF8-C001-4CF1-A489-BC3F49994F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64C7A-7816-44F7-A23D-41D96E9763C9}"/>
              </a:ext>
            </a:extLst>
          </p:cNvPr>
          <p:cNvSpPr txBox="1"/>
          <p:nvPr/>
        </p:nvSpPr>
        <p:spPr>
          <a:xfrm>
            <a:off x="254708" y="2861177"/>
            <a:ext cx="37812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Higher charging speed with lesser heat produces.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Durable, 2 years of warranty is provided.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Will be launching within two months.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E5252-B2A0-49B4-BDC5-9A17931FDD77}"/>
              </a:ext>
            </a:extLst>
          </p:cNvPr>
          <p:cNvSpPr txBox="1"/>
          <p:nvPr/>
        </p:nvSpPr>
        <p:spPr>
          <a:xfrm>
            <a:off x="340972" y="4714189"/>
            <a:ext cx="3416852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Keep yourself update with us</a:t>
            </a:r>
          </a:p>
          <a:p>
            <a:r>
              <a:rPr lang="en-US">
                <a:cs typeface="Calibri"/>
              </a:rPr>
              <a:t>-To follow our Facebook:</a:t>
            </a:r>
          </a:p>
          <a:p>
            <a:r>
              <a:rPr lang="en-US" i="1">
                <a:cs typeface="Calibri"/>
              </a:rPr>
              <a:t>ETech_1008</a:t>
            </a:r>
          </a:p>
          <a:p>
            <a:r>
              <a:rPr lang="en-US">
                <a:cs typeface="Calibri"/>
              </a:rPr>
              <a:t>-Our Instagram:</a:t>
            </a:r>
          </a:p>
          <a:p>
            <a:r>
              <a:rPr lang="en-US" i="1">
                <a:cs typeface="Calibri"/>
              </a:rPr>
              <a:t>ETech_1008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0447C2BE-4A55-403C-835B-E6D957E8A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891" y="3155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2862E-9387-436C-B338-DF1C6FB06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08" y="3091717"/>
            <a:ext cx="4942829" cy="2958275"/>
          </a:xfrm>
        </p:spPr>
        <p:txBody>
          <a:bodyPr anchor="t">
            <a:normAutofit/>
          </a:bodyPr>
          <a:lstStyle/>
          <a:p>
            <a:r>
              <a:rPr lang="en-GB" sz="1800">
                <a:cs typeface="Calibri"/>
              </a:rPr>
              <a:t>Controls everything electrical in your home when you're working on the computer</a:t>
            </a:r>
          </a:p>
          <a:p>
            <a:r>
              <a:rPr lang="en-GB" sz="1800">
                <a:cs typeface="Calibri"/>
              </a:rPr>
              <a:t>Our most ambitious add-on yet</a:t>
            </a:r>
          </a:p>
          <a:p>
            <a:r>
              <a:rPr lang="en-GB" sz="1800">
                <a:cs typeface="Calibri"/>
              </a:rPr>
              <a:t>Ready in a year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3B8AF-6CDB-4FDB-ACE2-5E95626D6B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209" y="2554717"/>
            <a:ext cx="7342631" cy="608895"/>
          </a:xfrm>
        </p:spPr>
        <p:txBody>
          <a:bodyPr anchor="t"/>
          <a:lstStyle/>
          <a:p>
            <a:r>
              <a:rPr lang="en-GB" sz="2400" b="1">
                <a:cs typeface="Calibri"/>
              </a:rPr>
              <a:t>Internet-of-things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F7733-DB89-46D6-81B5-8087007521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FA525-45CA-4A65-91D8-90287651B1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276DC2A-54DD-4500-B0C5-76E415A71AB2}"/>
              </a:ext>
            </a:extLst>
          </p:cNvPr>
          <p:cNvSpPr txBox="1">
            <a:spLocks/>
          </p:cNvSpPr>
          <p:nvPr/>
        </p:nvSpPr>
        <p:spPr>
          <a:xfrm>
            <a:off x="190399" y="1328415"/>
            <a:ext cx="7342622" cy="121556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/>
              <a:t>Our Future Product 2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52847-AC1F-4BC4-882C-8337CC9E0F4E}"/>
              </a:ext>
            </a:extLst>
          </p:cNvPr>
          <p:cNvSpPr txBox="1"/>
          <p:nvPr/>
        </p:nvSpPr>
        <p:spPr>
          <a:xfrm>
            <a:off x="509962" y="4746262"/>
            <a:ext cx="3416852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Keep yourself update with us</a:t>
            </a:r>
          </a:p>
          <a:p>
            <a:r>
              <a:rPr lang="en-US">
                <a:cs typeface="Calibri"/>
              </a:rPr>
              <a:t>-To follow our Facebook:</a:t>
            </a:r>
          </a:p>
          <a:p>
            <a:r>
              <a:rPr lang="en-US" i="1">
                <a:cs typeface="Calibri"/>
              </a:rPr>
              <a:t>ETech_1008</a:t>
            </a:r>
          </a:p>
          <a:p>
            <a:r>
              <a:rPr lang="en-US">
                <a:cs typeface="Calibri"/>
              </a:rPr>
              <a:t>-Our Instagram:</a:t>
            </a:r>
          </a:p>
          <a:p>
            <a:r>
              <a:rPr lang="en-US" i="1">
                <a:cs typeface="Calibri"/>
              </a:rPr>
              <a:t>ETech_1008</a:t>
            </a:r>
          </a:p>
          <a:p>
            <a:endParaRPr lang="en-US">
              <a:cs typeface="Calibri"/>
            </a:endParaRPr>
          </a:p>
        </p:txBody>
      </p:sp>
      <p:pic>
        <p:nvPicPr>
          <p:cNvPr id="26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83CEC048-03C8-424B-8563-BECE64B6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8817"/>
            <a:ext cx="5615354" cy="3660302"/>
          </a:xfrm>
          <a:prstGeom prst="rect">
            <a:avLst/>
          </a:prstGeom>
        </p:spPr>
      </p:pic>
      <p:pic>
        <p:nvPicPr>
          <p:cNvPr id="4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C52A914-6AE8-4FD6-8284-70B10A6A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382" y="290702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MADE BY STUDENTS FOR STUDENTS</a:t>
            </a:r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C69F784A-4F01-43BB-BD32-F968ECE937C1}"/>
              </a:ext>
            </a:extLst>
          </p:cNvPr>
          <p:cNvSpPr txBox="1">
            <a:spLocks/>
          </p:cNvSpPr>
          <p:nvPr/>
        </p:nvSpPr>
        <p:spPr>
          <a:xfrm>
            <a:off x="640583" y="1719387"/>
            <a:ext cx="10818514" cy="449189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288000" tIns="45720" rIns="9144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indoor, table, sitting, computer&#10;&#10;Description generated with very high confidence">
            <a:extLst>
              <a:ext uri="{FF2B5EF4-FFF2-40B4-BE49-F238E27FC236}">
                <a16:creationId xmlns:a16="http://schemas.microsoft.com/office/drawing/2014/main" id="{C875D7BB-B343-4777-9239-24A26A35E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53" r="-962" b="28495"/>
          <a:stretch/>
        </p:blipFill>
        <p:spPr>
          <a:xfrm>
            <a:off x="7516925" y="4290940"/>
            <a:ext cx="1587794" cy="1699849"/>
          </a:xfrm>
          <a:prstGeom prst="rect">
            <a:avLst/>
          </a:prstGeom>
        </p:spPr>
      </p:pic>
      <p:pic>
        <p:nvPicPr>
          <p:cNvPr id="6" name="Picture 6" descr="A picture containing indoor, cat, sitting, black&#10;&#10;Description generated with very high confidence">
            <a:extLst>
              <a:ext uri="{FF2B5EF4-FFF2-40B4-BE49-F238E27FC236}">
                <a16:creationId xmlns:a16="http://schemas.microsoft.com/office/drawing/2014/main" id="{A043F576-4F4A-4478-9DC4-B5F15DCB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70" y="4900654"/>
            <a:ext cx="2098431" cy="1181007"/>
          </a:xfrm>
          <a:prstGeom prst="rect">
            <a:avLst/>
          </a:prstGeom>
        </p:spPr>
      </p:pic>
      <p:pic>
        <p:nvPicPr>
          <p:cNvPr id="8" name="Picture 8" descr="A picture containing person, table, indoor, cutting&#10;&#10;Description generated with very high confidence">
            <a:extLst>
              <a:ext uri="{FF2B5EF4-FFF2-40B4-BE49-F238E27FC236}">
                <a16:creationId xmlns:a16="http://schemas.microsoft.com/office/drawing/2014/main" id="{2AD5B8F2-C38E-40F9-9260-A0336B759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53" t="17160" r="-2911" b="31361"/>
          <a:stretch/>
        </p:blipFill>
        <p:spPr>
          <a:xfrm>
            <a:off x="7750712" y="1813001"/>
            <a:ext cx="1994900" cy="1746745"/>
          </a:xfrm>
          <a:prstGeom prst="rect">
            <a:avLst/>
          </a:prstGeom>
        </p:spPr>
      </p:pic>
      <p:pic>
        <p:nvPicPr>
          <p:cNvPr id="10" name="Picture 12" descr="A picture containing black, white, engine, propeller&#10;&#10;Description generated with very high confidence">
            <a:extLst>
              <a:ext uri="{FF2B5EF4-FFF2-40B4-BE49-F238E27FC236}">
                <a16:creationId xmlns:a16="http://schemas.microsoft.com/office/drawing/2014/main" id="{8439B630-D6C2-4689-93D7-0CA9E0C5C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32" y="1810406"/>
            <a:ext cx="1606062" cy="1178170"/>
          </a:xfrm>
          <a:prstGeom prst="rect">
            <a:avLst/>
          </a:prstGeom>
        </p:spPr>
      </p:pic>
      <p:pic>
        <p:nvPicPr>
          <p:cNvPr id="14" name="Picture 14" descr="A picture containing indoor, table, person, computer&#10;&#10;Description generated with very high confidence">
            <a:extLst>
              <a:ext uri="{FF2B5EF4-FFF2-40B4-BE49-F238E27FC236}">
                <a16:creationId xmlns:a16="http://schemas.microsoft.com/office/drawing/2014/main" id="{6162A7E4-0EB8-44A1-ABA6-BEDAA6A64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244" y="3714261"/>
            <a:ext cx="1395047" cy="1863970"/>
          </a:xfrm>
          <a:prstGeom prst="rect">
            <a:avLst/>
          </a:prstGeom>
        </p:spPr>
      </p:pic>
      <p:pic>
        <p:nvPicPr>
          <p:cNvPr id="16" name="Picture 16" descr="A picture containing person, table, indoor, sitting&#10;&#10;Description generated with very high confidence">
            <a:extLst>
              <a:ext uri="{FF2B5EF4-FFF2-40B4-BE49-F238E27FC236}">
                <a16:creationId xmlns:a16="http://schemas.microsoft.com/office/drawing/2014/main" id="{7555F461-33BE-478C-9D93-E27DEAF6D8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137" r="427" b="25151"/>
          <a:stretch/>
        </p:blipFill>
        <p:spPr>
          <a:xfrm>
            <a:off x="1842732" y="3893506"/>
            <a:ext cx="1981203" cy="1940512"/>
          </a:xfrm>
          <a:prstGeom prst="rect">
            <a:avLst/>
          </a:prstGeom>
        </p:spPr>
      </p:pic>
      <p:pic>
        <p:nvPicPr>
          <p:cNvPr id="18" name="Picture 18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F732735D-F0C1-4A7C-9628-8B86995A5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523" y="2095107"/>
            <a:ext cx="2719754" cy="1543050"/>
          </a:xfrm>
          <a:prstGeom prst="rect">
            <a:avLst/>
          </a:prstGeom>
        </p:spPr>
      </p:pic>
      <p:pic>
        <p:nvPicPr>
          <p:cNvPr id="3" name="Picture 4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E81A04E4-C0A2-4D0E-8FA8-0E5C25E8CD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58" r="10256" b="758"/>
          <a:stretch/>
        </p:blipFill>
        <p:spPr>
          <a:xfrm>
            <a:off x="4923694" y="3115183"/>
            <a:ext cx="2344616" cy="1459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F4F85B2E-7E4A-418A-8CB6-4F86BF4643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99778" y="146929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86452-6AEA-4380-9682-AB26317ADB62}"/>
              </a:ext>
            </a:extLst>
          </p:cNvPr>
          <p:cNvSpPr txBox="1"/>
          <p:nvPr/>
        </p:nvSpPr>
        <p:spPr>
          <a:xfrm>
            <a:off x="3042114" y="3853512"/>
            <a:ext cx="161666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Light"/>
                <a:cs typeface="Calibri Light"/>
              </a:rPr>
              <a:t>Efficient Technology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r>
              <a:rPr lang="en-US" b="0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>
                <a:cs typeface="Calibri Light"/>
              </a:rPr>
              <a:t>EFFICIENT TECHNOLOGY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t"/>
          <a:lstStyle/>
          <a:p>
            <a:r>
              <a:rPr lang="en-US">
                <a:cs typeface="Calibri Light"/>
              </a:rPr>
              <a:t>0172091168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2928" y="4216669"/>
            <a:ext cx="3704575" cy="289070"/>
          </a:xfrm>
        </p:spPr>
        <p:txBody>
          <a:bodyPr anchor="t"/>
          <a:lstStyle/>
          <a:p>
            <a:r>
              <a:rPr lang="en-US">
                <a:cs typeface="Calibri Light"/>
              </a:rPr>
              <a:t>1001955904@ucsiuniversity.edu.my</a:t>
            </a:r>
            <a:endParaRPr lang="en-US"/>
          </a:p>
        </p:txBody>
      </p:sp>
      <p:pic>
        <p:nvPicPr>
          <p:cNvPr id="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21C0ACD4-2153-4AE9-A0E8-E7D11A55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867" y="2567854"/>
            <a:ext cx="1061419" cy="12744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110B6-2F78-4A24-8351-C0BA0B1BDE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t"/>
          <a:lstStyle/>
          <a:p>
            <a:r>
              <a:rPr lang="en-US">
                <a:cs typeface="Calibri Light"/>
                <a:hlinkClick r:id="rId4"/>
              </a:rPr>
              <a:t>www.efficienttechnology.com</a:t>
            </a:r>
            <a:r>
              <a:rPr lang="en-US">
                <a:cs typeface="Calibri Light"/>
              </a:rPr>
              <a:t>.my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44" y="1298618"/>
            <a:ext cx="7342622" cy="1215566"/>
          </a:xfrm>
        </p:spPr>
        <p:txBody>
          <a:bodyPr/>
          <a:lstStyle/>
          <a:p>
            <a:r>
              <a:rPr lang="en-US"/>
              <a:t>About </a:t>
            </a:r>
            <a:r>
              <a:rPr lang="en-US" b="0"/>
              <a:t>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45" y="2611121"/>
            <a:ext cx="7342631" cy="608895"/>
          </a:xfrm>
        </p:spPr>
        <p:txBody>
          <a:bodyPr anchor="t"/>
          <a:lstStyle/>
          <a:p>
            <a:r>
              <a:rPr lang="en-GB">
                <a:ea typeface="+mn-lt"/>
                <a:cs typeface="+mn-lt"/>
              </a:rPr>
              <a:t>Creating a flexible lifestyle where single usage products are of the past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44" y="3431465"/>
            <a:ext cx="6323054" cy="3231443"/>
          </a:xfrm>
        </p:spPr>
        <p:txBody>
          <a:bodyPr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Founded in 2010</a:t>
            </a:r>
            <a:endParaRPr lang="en-US" b="1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Had designed, created &amp; produced numerous world-class products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   (2015 - 2019 Red Dot Design Award Holder)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Has shipped more than 500,000 products nationwide</a:t>
            </a:r>
          </a:p>
          <a:p>
            <a:r>
              <a:rPr lang="en-US" b="1">
                <a:cs typeface="Calibri" panose="020F0502020204030204"/>
              </a:rPr>
              <a:t>Proven track record in product quality &amp; reliability. </a:t>
            </a:r>
          </a:p>
          <a:p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14" descr="A tall building&#10;&#10;Description generated with very high confidence">
            <a:extLst>
              <a:ext uri="{FF2B5EF4-FFF2-40B4-BE49-F238E27FC236}">
                <a16:creationId xmlns:a16="http://schemas.microsoft.com/office/drawing/2014/main" id="{5BE0B5AB-E72D-4955-8B06-6B688FD567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7854" r="27854"/>
          <a:stretch/>
        </p:blipFill>
        <p:spPr/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DD7289E-D27D-48B3-88D8-DD4F0769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122" y="-4404"/>
            <a:ext cx="7048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air of feet wearing blue and red shoes&#10;&#10;Description generated with high confidence">
            <a:extLst>
              <a:ext uri="{FF2B5EF4-FFF2-40B4-BE49-F238E27FC236}">
                <a16:creationId xmlns:a16="http://schemas.microsoft.com/office/drawing/2014/main" id="{C6CC32FD-9A7C-4EEE-B2EB-C0DED8539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31" r="2" b="25097"/>
          <a:stretch/>
        </p:blipFill>
        <p:spPr>
          <a:xfrm>
            <a:off x="401982" y="2396295"/>
            <a:ext cx="4942829" cy="295827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691339-89A5-4EEC-BE44-FEC77EDD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86" y="392845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/>
              <a:t>PROBLEMS 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05922C1-8181-45AE-BB33-A2C9775367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-2" b="690"/>
          <a:stretch/>
        </p:blipFill>
        <p:spPr>
          <a:xfrm>
            <a:off x="6604000" y="10"/>
            <a:ext cx="5588000" cy="6872239"/>
          </a:xfrm>
          <a:prstGeom prst="rect">
            <a:avLst/>
          </a:prstGeom>
          <a:noFill/>
        </p:spPr>
      </p:pic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9F5DF40-A86F-41C0-A7DA-2149B27848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048679F-EE11-42F0-AD6E-9F93AFC3C7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1ED33026-CAD6-4E15-9F2E-479EC52F405A}"/>
              </a:ext>
            </a:extLst>
          </p:cNvPr>
          <p:cNvSpPr txBox="1">
            <a:spLocks/>
          </p:cNvSpPr>
          <p:nvPr/>
        </p:nvSpPr>
        <p:spPr>
          <a:xfrm>
            <a:off x="-6334" y="5452088"/>
            <a:ext cx="5861764" cy="2925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>
                <a:cs typeface="Calibri"/>
              </a:rPr>
              <a:t>Burnt Thigh Caused By Laptop Heat</a:t>
            </a:r>
            <a:r>
              <a:rPr lang="en-US" sz="1800">
                <a:cs typeface="Calibri"/>
              </a:rPr>
              <a:t>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213861-0951-4A86-976B-FEFFDBEF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745" y="-47535"/>
            <a:ext cx="7048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8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125" y="3651213"/>
            <a:ext cx="7628952" cy="2278685"/>
          </a:xfrm>
        </p:spPr>
        <p:txBody>
          <a:bodyPr>
            <a:normAutofit/>
          </a:bodyPr>
          <a:lstStyle/>
          <a:p>
            <a:r>
              <a:rPr lang="en-US" sz="6000">
                <a:cs typeface="Calibri Light"/>
              </a:rPr>
              <a:t>THE THEOS LAPTOP TABLE</a:t>
            </a:r>
            <a:endParaRPr lang="en-US" sz="6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24" y="3562008"/>
            <a:ext cx="7041693" cy="910580"/>
          </a:xfrm>
        </p:spPr>
        <p:txBody>
          <a:bodyPr anchor="t">
            <a:normAutofit/>
          </a:bodyPr>
          <a:lstStyle/>
          <a:p>
            <a:r>
              <a:rPr lang="en-US" sz="2800">
                <a:cs typeface="Calibri"/>
              </a:rPr>
              <a:t>INTRODUCING OUR LATEST PRODUCT 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1B0F4-5980-4480-8E4B-9D04197AFC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899A4-30CA-4565-A4FD-5A2839E4DB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/>
          </a:p>
        </p:txBody>
      </p:sp>
      <p:pic>
        <p:nvPicPr>
          <p:cNvPr id="2" name="Picture 2" descr="A picture containing table, indoor, sitting, bench&#10;&#10;Description generated with very high confidence">
            <a:extLst>
              <a:ext uri="{FF2B5EF4-FFF2-40B4-BE49-F238E27FC236}">
                <a16:creationId xmlns:a16="http://schemas.microsoft.com/office/drawing/2014/main" id="{2492FF22-8E48-4C3F-A87B-7D139E28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" y="516867"/>
            <a:ext cx="7516483" cy="5666116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D7C289-E223-4545-8E93-6DAC38103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530" y="929804"/>
            <a:ext cx="3519471" cy="4324125"/>
          </a:xfrm>
        </p:spPr>
        <p:txBody>
          <a:bodyPr anchor="t">
            <a:normAutofit/>
          </a:bodyPr>
          <a:lstStyle/>
          <a:p>
            <a:pPr marL="0" lvl="0" indent="0" algn="ctr">
              <a:buNone/>
            </a:pPr>
            <a:r>
              <a:rPr lang="en-US" sz="3200" b="1">
                <a:solidFill>
                  <a:schemeClr val="bg1"/>
                </a:solidFill>
                <a:cs typeface="Calibri" panose="020F0502020204030204"/>
              </a:rPr>
              <a:t>MULTIFUNCTIONAL</a:t>
            </a:r>
          </a:p>
          <a:p>
            <a:pPr marL="0" indent="0" algn="ctr">
              <a:buNone/>
            </a:pPr>
            <a:r>
              <a:rPr lang="en-US" sz="3200" b="1">
                <a:solidFill>
                  <a:schemeClr val="bg1"/>
                </a:solidFill>
                <a:cs typeface="Calibri" panose="020F0502020204030204"/>
              </a:rPr>
              <a:t>LIGHTWEIGHT</a:t>
            </a:r>
          </a:p>
          <a:p>
            <a:pPr marL="0" indent="0" algn="ctr">
              <a:buNone/>
            </a:pPr>
            <a:r>
              <a:rPr lang="en-US" sz="3200" b="1">
                <a:solidFill>
                  <a:schemeClr val="bg1"/>
                </a:solidFill>
                <a:cs typeface="Calibri" panose="020F0502020204030204"/>
              </a:rPr>
              <a:t>PORTABLE</a:t>
            </a:r>
          </a:p>
          <a:p>
            <a:pPr marL="0" indent="0" algn="ctr">
              <a:buNone/>
            </a:pPr>
            <a:r>
              <a:rPr lang="en-US" sz="3200" b="1">
                <a:solidFill>
                  <a:schemeClr val="bg1"/>
                </a:solidFill>
                <a:cs typeface="Calibri" panose="020F0502020204030204"/>
              </a:rPr>
              <a:t>SLICK DESIGN</a:t>
            </a:r>
          </a:p>
          <a:p>
            <a:pPr marL="0" indent="0" algn="ctr">
              <a:buNone/>
            </a:pPr>
            <a:r>
              <a:rPr lang="en-US" sz="3200" b="1">
                <a:solidFill>
                  <a:schemeClr val="bg1"/>
                </a:solidFill>
                <a:cs typeface="Calibri" panose="020F0502020204030204"/>
              </a:rPr>
              <a:t>DURABLE</a:t>
            </a:r>
          </a:p>
          <a:p>
            <a:pPr marL="0" indent="0" algn="ctr">
              <a:buNone/>
            </a:pPr>
            <a:endParaRPr lang="en-US" sz="3200" b="1">
              <a:solidFill>
                <a:schemeClr val="bg1"/>
              </a:solidFill>
              <a:cs typeface="Calibri" panose="020F0502020204030204"/>
            </a:endParaRP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  <a:cs typeface="Calibri" panose="020F0502020204030204"/>
            </a:endParaRPr>
          </a:p>
          <a:p>
            <a:pPr marL="0" indent="0" algn="ctr">
              <a:buNone/>
            </a:pPr>
            <a:endParaRPr lang="en-US" sz="32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7CF4D7B-1203-4C3F-86B4-5B10603C0F42}"/>
              </a:ext>
            </a:extLst>
          </p:cNvPr>
          <p:cNvSpPr txBox="1">
            <a:spLocks/>
          </p:cNvSpPr>
          <p:nvPr/>
        </p:nvSpPr>
        <p:spPr>
          <a:xfrm>
            <a:off x="8001855" y="5481676"/>
            <a:ext cx="3519471" cy="70103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>
                    <a:lumMod val="10000"/>
                  </a:schemeClr>
                </a:solidFill>
                <a:cs typeface="Calibri" panose="020F0502020204030204"/>
              </a:rPr>
              <a:t>TRANSFORMING LIFES,</a:t>
            </a:r>
          </a:p>
          <a:p>
            <a:r>
              <a:rPr lang="en-US" sz="2000" b="1">
                <a:solidFill>
                  <a:schemeClr val="tx2">
                    <a:lumMod val="10000"/>
                  </a:schemeClr>
                </a:solidFill>
                <a:cs typeface="Calibri" panose="020F0502020204030204"/>
              </a:rPr>
              <a:t>A BETTER FUTURE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endParaRPr lang="en-US" sz="320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4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A4118CCD-1689-45CC-BF87-D59C20A96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645" y="6915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3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455887"/>
            <a:ext cx="6665611" cy="3631928"/>
          </a:xfrm>
        </p:spPr>
        <p:txBody>
          <a:bodyPr anchor="t">
            <a:normAutofit/>
          </a:bodyPr>
          <a:lstStyle/>
          <a:p>
            <a:r>
              <a:rPr lang="en-US" sz="2200"/>
              <a:t>7 Layers of lightweight, gloss-black acrylic</a:t>
            </a:r>
            <a:endParaRPr lang="en-US" sz="2200">
              <a:cs typeface="Calibri"/>
            </a:endParaRPr>
          </a:p>
          <a:p>
            <a:r>
              <a:rPr lang="en-US" sz="2200"/>
              <a:t>Foldable legs</a:t>
            </a:r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Retractable mousepad and drawer</a:t>
            </a:r>
          </a:p>
          <a:p>
            <a:r>
              <a:rPr lang="en-US" sz="2200">
                <a:cs typeface="Calibri"/>
              </a:rPr>
              <a:t>A large, USB powered fan</a:t>
            </a:r>
          </a:p>
          <a:p>
            <a:r>
              <a:rPr lang="en-US" sz="2200">
                <a:cs typeface="Calibri"/>
              </a:rPr>
              <a:t>Anti-slip material at the legs</a:t>
            </a:r>
          </a:p>
          <a:p>
            <a:r>
              <a:rPr lang="en-US" sz="2200">
                <a:cs typeface="Calibri"/>
              </a:rPr>
              <a:t>Replaceable top plate</a:t>
            </a:r>
            <a:br>
              <a:rPr lang="en-US" sz="2200">
                <a:cs typeface="Calibri"/>
              </a:rPr>
            </a:br>
            <a:r>
              <a:rPr lang="en-US" sz="2200">
                <a:cs typeface="Calibri"/>
              </a:rPr>
              <a:t>*Includes an additional flat top plate for drawing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BC51C741-C4B8-47E3-B347-DC62CCAA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83" y="1108587"/>
            <a:ext cx="7342622" cy="1215566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SPECIFICATION</a:t>
            </a:r>
          </a:p>
        </p:txBody>
      </p:sp>
      <p:pic>
        <p:nvPicPr>
          <p:cNvPr id="4" name="Picture 4" descr="A close up of a picnic table&#10;&#10;Description generated with high confidence">
            <a:extLst>
              <a:ext uri="{FF2B5EF4-FFF2-40B4-BE49-F238E27FC236}">
                <a16:creationId xmlns:a16="http://schemas.microsoft.com/office/drawing/2014/main" id="{7225B538-A0EF-4DCF-9585-1B5A8213AF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2" b="30824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noFill/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00D37B69-0103-4EF4-99BD-9B94929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551" y="-54354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B844-6785-45E4-85A3-78FEE661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7" y="484390"/>
            <a:ext cx="3623793" cy="1129141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  <a:cs typeface="Calibri Light"/>
              </a:rPr>
              <a:t>DIMENSIONS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CDE05-C395-4A43-9514-2D2BC181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936" y="3101933"/>
            <a:ext cx="4911633" cy="91058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EB382C-3473-40EA-9E50-233BA296C5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228" y="1622944"/>
            <a:ext cx="4428523" cy="5137089"/>
          </a:xfrm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900627-D605-4697-8C4D-925D2ACB2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21473"/>
              </p:ext>
            </p:extLst>
          </p:nvPr>
        </p:nvGraphicFramePr>
        <p:xfrm>
          <a:off x="485913" y="1733826"/>
          <a:ext cx="11028219" cy="4019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1251">
                  <a:extLst>
                    <a:ext uri="{9D8B030D-6E8A-4147-A177-3AD203B41FA5}">
                      <a16:colId xmlns:a16="http://schemas.microsoft.com/office/drawing/2014/main" val="1340376932"/>
                    </a:ext>
                  </a:extLst>
                </a:gridCol>
                <a:gridCol w="2666599">
                  <a:extLst>
                    <a:ext uri="{9D8B030D-6E8A-4147-A177-3AD203B41FA5}">
                      <a16:colId xmlns:a16="http://schemas.microsoft.com/office/drawing/2014/main" val="1596805287"/>
                    </a:ext>
                  </a:extLst>
                </a:gridCol>
                <a:gridCol w="2748264">
                  <a:extLst>
                    <a:ext uri="{9D8B030D-6E8A-4147-A177-3AD203B41FA5}">
                      <a16:colId xmlns:a16="http://schemas.microsoft.com/office/drawing/2014/main" val="1723222479"/>
                    </a:ext>
                  </a:extLst>
                </a:gridCol>
                <a:gridCol w="2882105">
                  <a:extLst>
                    <a:ext uri="{9D8B030D-6E8A-4147-A177-3AD203B41FA5}">
                      <a16:colId xmlns:a16="http://schemas.microsoft.com/office/drawing/2014/main" val="1404113599"/>
                    </a:ext>
                  </a:extLst>
                </a:gridCol>
              </a:tblGrid>
              <a:tr h="7033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Dimension</a:t>
                      </a:r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Drawer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Mousepad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631848"/>
                  </a:ext>
                </a:extLst>
              </a:tr>
              <a:tr h="7033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Width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295mm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138mm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178mm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3455840"/>
                  </a:ext>
                </a:extLst>
              </a:tr>
              <a:tr h="6364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Length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392mm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140mm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159mm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3795961"/>
                  </a:ext>
                </a:extLst>
              </a:tr>
              <a:tr h="19762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Height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38mm (Folded)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141mm (Extended)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2.5mm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200">
                          <a:effectLst/>
                        </a:rPr>
                        <a:t>2.5mm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43987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9BAA7-EFA4-4A75-8970-45E9D0F74A6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A65C2780-5C15-4D3F-9DA2-E1548EC7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910" y="161306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Targeted Consumers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937" y="2298838"/>
            <a:ext cx="5225764" cy="3146042"/>
          </a:xfrm>
        </p:spPr>
        <p:txBody>
          <a:bodyPr anchor="t"/>
          <a:lstStyle/>
          <a:p>
            <a:pPr marL="342900" indent="-342900">
              <a:buClr>
                <a:schemeClr val="accent2"/>
              </a:buClr>
              <a:buFont typeface="Arial"/>
              <a:buChar char="•"/>
            </a:pPr>
            <a:r>
              <a:rPr lang="en-US">
                <a:cs typeface="Calibri"/>
              </a:rPr>
              <a:t>University Students </a:t>
            </a:r>
          </a:p>
          <a:p>
            <a:pPr marL="342900" indent="-342900">
              <a:buClr>
                <a:schemeClr val="accent2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Office </a:t>
            </a:r>
          </a:p>
          <a:p>
            <a:pPr marL="342900" indent="-342900">
              <a:buClr>
                <a:schemeClr val="accent2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Highschool students</a:t>
            </a:r>
          </a:p>
          <a:p>
            <a:pPr marL="342900" indent="-342900">
              <a:buClr>
                <a:schemeClr val="accent2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Gamers</a:t>
            </a:r>
          </a:p>
          <a:p>
            <a:pPr marL="342900" indent="-342900">
              <a:buClr>
                <a:schemeClr val="accent2"/>
              </a:buClr>
              <a:buChar char="•"/>
            </a:pPr>
            <a:endParaRPr lang="en-US">
              <a:ea typeface="+mn-lt"/>
              <a:cs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" name="Picture 20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id="{D0562105-5D0F-4C5F-BD16-CA9FBC25C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" t="5494" r="7321" b="6494"/>
          <a:stretch/>
        </p:blipFill>
        <p:spPr>
          <a:xfrm>
            <a:off x="3669324" y="2064376"/>
            <a:ext cx="6412532" cy="3963201"/>
          </a:xfrm>
          <a:prstGeom prst="rect">
            <a:avLst/>
          </a:prstGeom>
        </p:spPr>
      </p:pic>
      <p:pic>
        <p:nvPicPr>
          <p:cNvPr id="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86C876A3-E281-4D9F-A6E5-3A6914C1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060" y="3155"/>
            <a:ext cx="674558" cy="8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Selling Price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t"/>
          <a:lstStyle/>
          <a:p>
            <a:r>
              <a:rPr lang="en-US">
                <a:cs typeface="Calibri"/>
              </a:rPr>
              <a:t>With Different Colors &amp; Feature </a:t>
            </a:r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742460551"/>
              </p:ext>
            </p:extLst>
          </p:nvPr>
        </p:nvGraphicFramePr>
        <p:xfrm>
          <a:off x="662608" y="1976782"/>
          <a:ext cx="10937736" cy="349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532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3125068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3125068">
                  <a:extLst>
                    <a:ext uri="{9D8B030D-6E8A-4147-A177-3AD203B41FA5}">
                      <a16:colId xmlns:a16="http://schemas.microsoft.com/office/drawing/2014/main" val="1412919712"/>
                    </a:ext>
                  </a:extLst>
                </a:gridCol>
                <a:gridCol w="3125068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Replaceable Top Plate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1" i="0" u="none" strike="noStrike" kern="120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Replaceable Top Plate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Replaceable Top Plate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Black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RM70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RM25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RM50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RM80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RM35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RM60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Yellow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RM80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RM35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RM60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RM80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RM35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RM60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50898-37A1-40E9-A5EB-407E547EB1F8}"/>
              </a:ext>
            </a:extLst>
          </p:cNvPr>
          <p:cNvSpPr txBox="1"/>
          <p:nvPr/>
        </p:nvSpPr>
        <p:spPr>
          <a:xfrm>
            <a:off x="612475" y="5615796"/>
            <a:ext cx="4425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EAB200"/>
                </a:solidFill>
                <a:cs typeface="Calibri"/>
              </a:rPr>
              <a:t> RENT TO USE BEFORE PURCHASING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3D46-74C4-4AAC-B19E-032B4A9F929C}"/>
              </a:ext>
            </a:extLst>
          </p:cNvPr>
          <p:cNvSpPr txBox="1"/>
          <p:nvPr/>
        </p:nvSpPr>
        <p:spPr>
          <a:xfrm>
            <a:off x="6018361" y="5615795"/>
            <a:ext cx="58774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EAB200"/>
                </a:solidFill>
                <a:cs typeface="Calibri"/>
              </a:rPr>
              <a:t> 2 – MONTHS INSTALMENT PAYMENT  ARE AVAILABLE 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68F6CBFA-2CA6-4E28-B14F-5C9EA045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891" y="3155"/>
            <a:ext cx="698004" cy="8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D5F7BB93FE842B688C5BCF7EF4F6F" ma:contentTypeVersion="4" ma:contentTypeDescription="Create a new document." ma:contentTypeScope="" ma:versionID="33ea0142fab69ff48d24bc279ca57a09">
  <xsd:schema xmlns:xsd="http://www.w3.org/2001/XMLSchema" xmlns:xs="http://www.w3.org/2001/XMLSchema" xmlns:p="http://schemas.microsoft.com/office/2006/metadata/properties" xmlns:ns3="5b13c4b2-b42d-4ba4-a3ff-c37cdfe9419f" targetNamespace="http://schemas.microsoft.com/office/2006/metadata/properties" ma:root="true" ma:fieldsID="c781380d8906bdd4440fc79c5b49ad9b" ns3:_="">
    <xsd:import namespace="5b13c4b2-b42d-4ba4-a3ff-c37cdfe941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3c4b2-b42d-4ba4-a3ff-c37cdfe9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b13c4b2-b42d-4ba4-a3ff-c37cdfe9419f" xsi:nil="true"/>
  </documentManagement>
</p:properties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A8160-8282-4180-9354-84093AFBF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13c4b2-b42d-4ba4-a3ff-c37cdfe94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5b13c4b2-b42d-4ba4-a3ff-c37cdfe941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PRODUCT PRESENTATION</vt:lpstr>
      <vt:lpstr>About Us</vt:lpstr>
      <vt:lpstr>PROBLEMS </vt:lpstr>
      <vt:lpstr>THE THEOS LAPTOP TABLE</vt:lpstr>
      <vt:lpstr>PowerPoint Presentation</vt:lpstr>
      <vt:lpstr>SPECIFICATION</vt:lpstr>
      <vt:lpstr>DIMENSIONS</vt:lpstr>
      <vt:lpstr>Targeted Consumers</vt:lpstr>
      <vt:lpstr>The Selling Price</vt:lpstr>
      <vt:lpstr>Our Promise</vt:lpstr>
      <vt:lpstr>Our Future Product 1</vt:lpstr>
      <vt:lpstr>PowerPoint Presentation</vt:lpstr>
      <vt:lpstr>MADE BY STUDENTS FOR STUDENTS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20</cp:revision>
  <dcterms:created xsi:type="dcterms:W3CDTF">2020-03-23T07:50:54Z</dcterms:created>
  <dcterms:modified xsi:type="dcterms:W3CDTF">2020-03-27T13:04:07Z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0x010100CF4D5F7BB93FE842B688C5BCF7EF4F6F</vt:lpwstr>
  </property>
</Properties>
</file>